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66" r:id="rId6"/>
    <p:sldId id="267" r:id="rId7"/>
    <p:sldId id="261" r:id="rId8"/>
    <p:sldId id="268" r:id="rId9"/>
    <p:sldId id="633" r:id="rId10"/>
    <p:sldId id="265" r:id="rId11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670189-BB52-4EC2-B46C-C1348DA295E2}">
          <p14:sldIdLst>
            <p14:sldId id="256"/>
            <p14:sldId id="257"/>
            <p14:sldId id="258"/>
            <p14:sldId id="262"/>
            <p14:sldId id="266"/>
            <p14:sldId id="267"/>
            <p14:sldId id="261"/>
            <p14:sldId id="268"/>
            <p14:sldId id="63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9104" autoAdjust="0"/>
  </p:normalViewPr>
  <p:slideViewPr>
    <p:cSldViewPr>
      <p:cViewPr varScale="1">
        <p:scale>
          <a:sx n="91" d="100"/>
          <a:sy n="91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Данные</a:t>
            </a:r>
            <a:r>
              <a:rPr lang="ru-RU" b="1" baseline="0" dirty="0"/>
              <a:t> по контингенту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Лист1!$A$5:$A$8</c:f>
              <c:strCache>
                <c:ptCount val="4"/>
                <c:pt idx="0">
                  <c:v>Общий контингент </c:v>
                </c:pt>
                <c:pt idx="1">
                  <c:v>Бакалавриат </c:v>
                </c:pt>
                <c:pt idx="2">
                  <c:v>Магистратура</c:v>
                </c:pt>
                <c:pt idx="3">
                  <c:v>Докторантура 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6866</c:v>
                </c:pt>
                <c:pt idx="1">
                  <c:v>6691</c:v>
                </c:pt>
                <c:pt idx="2">
                  <c:v>160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135-B99C-AF4BFB8DA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2812592"/>
        <c:axId val="386753584"/>
      </c:barChart>
      <c:catAx>
        <c:axId val="39281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753584"/>
        <c:crosses val="autoZero"/>
        <c:auto val="1"/>
        <c:lblAlgn val="ctr"/>
        <c:lblOffset val="100"/>
        <c:noMultiLvlLbl val="0"/>
      </c:catAx>
      <c:valAx>
        <c:axId val="386753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81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effectLst/>
              </a:rPr>
              <a:t>Сведения о повышении квалификации ППС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57-47B1-95D1-202952D644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7-47B1-95D1-202952D644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57-47B1-95D1-202952D644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57-47B1-95D1-202952D644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Лист2!$B$3:$E$3</c:f>
              <c:strCache>
                <c:ptCount val="4"/>
                <c:pt idx="0">
                  <c:v>КазУМОиМЯ</c:v>
                </c:pt>
                <c:pt idx="1">
                  <c:v>Международные ВУЗы и организации</c:v>
                </c:pt>
                <c:pt idx="2">
                  <c:v>Другие ВУЗы</c:v>
                </c:pt>
                <c:pt idx="3">
                  <c:v>Подтверждение уровня языка IELTS|TOEFL</c:v>
                </c:pt>
              </c:strCache>
            </c:str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222</c:v>
                </c:pt>
                <c:pt idx="1">
                  <c:v>131</c:v>
                </c:pt>
                <c:pt idx="2">
                  <c:v>357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57-47B1-95D1-202952D644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9282" cy="33833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88" y="2"/>
            <a:ext cx="4309281" cy="33833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30BB40F-876B-44BC-A0A9-CB85077F54F6}" type="datetimeFigureOut">
              <a:rPr lang="ru-RU" smtClean="0"/>
              <a:pPr/>
              <a:t>чт 09.02.23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1745"/>
            <a:ext cx="4309282" cy="33833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88" y="6421745"/>
            <a:ext cx="4309281" cy="33833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3BDCBC67-C737-4AF3-A31A-890F46BFB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3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506" cy="338383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87" y="0"/>
            <a:ext cx="4309506" cy="338383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875CD3E-2D9D-405B-A4A0-C410CA4433CE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88" y="3211932"/>
            <a:ext cx="7954940" cy="3042199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1701"/>
            <a:ext cx="4309506" cy="338383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87" y="6421701"/>
            <a:ext cx="4309506" cy="338383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9563809-B55A-401E-B099-82708EE51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6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495B-02DC-49FF-BA9D-356BDD00CEBB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DC4A-92F8-48AA-B425-87769A56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63B0-E5D0-4B69-8CDA-9FEE1E49D695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BCAA-A75A-4D35-9953-6EE2798ED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4CA1-8EF5-457B-8C62-06F54FF8C1C7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3D30-3BC4-4CEF-A3E0-D200349F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C70F-7BB5-4277-B0A3-AD0B85F05F8B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627B-AAFB-409C-A450-319F7916F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B600-262A-4FF7-82EC-C2448C85EC8C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A889-206E-4875-A171-4C56A62B4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B454-2ACF-4E55-B8AF-9982D0513698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C44D-0136-49D8-94BC-B663856DA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0B5E-7A13-481D-B15D-DB46667F7077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EA93-E1D8-41D9-96D9-C78C64F04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1875-73E7-4516-A3B8-E3EA5EB1EA36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6B72-8F8A-4EF1-913F-78E150A6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D6CC-0A8A-4982-99E5-703799547B07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3E3BB-5392-457D-8A97-122C7B7B3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4F42-4DD6-43CA-B5AC-99933CA200E9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43AB-7C6E-462F-8E21-DA5E2A74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00D6-B757-48AF-AD17-A14DC1140481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572B-9C87-4F45-A13F-AEDD978EF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77DC-1D2A-49CF-8793-0816A470BD05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C677-1514-489E-938D-791591A66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273C-5A90-42C0-9455-E90991E2E884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9152-025D-4553-803A-413160B11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0DBB-2128-46C8-B064-46416EA7FEBF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ED61-CC10-4444-817B-5E25B96DE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6875B3D-668F-47B8-9B66-562EADA45F8D}" type="datetimeFigureOut">
              <a:rPr lang="ru-RU"/>
              <a:pPr>
                <a:defRPr/>
              </a:pPr>
              <a:t>чт 09.02.23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79B555-0F87-44B3-A2B2-C0334310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9" r:id="rId13"/>
    <p:sldLayoutId id="21474843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9ECD53-CD50-4F43-AEDA-4B3A76CD58CF}"/>
              </a:ext>
            </a:extLst>
          </p:cNvPr>
          <p:cNvSpPr/>
          <p:nvPr/>
        </p:nvSpPr>
        <p:spPr>
          <a:xfrm>
            <a:off x="755576" y="2917770"/>
            <a:ext cx="7894877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деятельности 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2021-2022 учебный год и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программно-целевые 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университета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2022-2023 учебный год с учетом государственных и университетских программ развития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6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D45C8D-B59D-4778-B787-BE950B9C1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76" y="705841"/>
            <a:ext cx="4327495" cy="25776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8D9D16-42C9-4577-92F4-38CDFFAC5FAF}"/>
              </a:ext>
            </a:extLst>
          </p:cNvPr>
          <p:cNvSpPr/>
          <p:nvPr/>
        </p:nvSpPr>
        <p:spPr>
          <a:xfrm>
            <a:off x="1331640" y="146906"/>
            <a:ext cx="7056784" cy="3838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КАДРОВЫЙ ПОТЕНЦИАЛ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2715C-6C38-4544-AFAA-053C7121C631}"/>
              </a:ext>
            </a:extLst>
          </p:cNvPr>
          <p:cNvSpPr/>
          <p:nvPr/>
        </p:nvSpPr>
        <p:spPr>
          <a:xfrm>
            <a:off x="204589" y="980728"/>
            <a:ext cx="3672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+mn-lt"/>
              </a:rPr>
              <a:t>По </a:t>
            </a:r>
            <a:r>
              <a:rPr lang="ru-RU" sz="1200" dirty="0">
                <a:latin typeface="+mn-lt"/>
              </a:rPr>
              <a:t>данным </a:t>
            </a:r>
            <a:r>
              <a:rPr lang="kk-KZ" sz="1200" dirty="0">
                <a:latin typeface="+mn-lt"/>
              </a:rPr>
              <a:t>2021-2022 уч</a:t>
            </a:r>
            <a:r>
              <a:rPr lang="ru-RU" sz="1200" dirty="0">
                <a:latin typeface="+mn-lt"/>
              </a:rPr>
              <a:t>.год общее количество штатного состава ППС в вузе было 505 человека.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+mn-lt"/>
              </a:rPr>
              <a:t>Научный потенциал представлен  так: кандидаты наук 177 чел, доктора наук – 47 чел, доктора PHD – 33 чел.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err="1">
                <a:latin typeface="+mn-lt"/>
              </a:rPr>
              <a:t>Остепененность</a:t>
            </a:r>
            <a:r>
              <a:rPr lang="ru-RU" sz="1200" b="1" dirty="0">
                <a:latin typeface="+mn-lt"/>
              </a:rPr>
              <a:t> кадрового состава составляет 50 %, что  соответствует показателям ТПД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5198514-6E19-4264-8C8E-368BF2D0B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98896"/>
              </p:ext>
            </p:extLst>
          </p:nvPr>
        </p:nvGraphicFramePr>
        <p:xfrm>
          <a:off x="4775850" y="3844660"/>
          <a:ext cx="4168517" cy="22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chart">
            <a:extLst>
              <a:ext uri="{FF2B5EF4-FFF2-40B4-BE49-F238E27FC236}">
                <a16:creationId xmlns:a16="http://schemas.microsoft.com/office/drawing/2014/main" id="{78CEB23A-68F0-45C3-B236-D3AF7204B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93" y="3148324"/>
            <a:ext cx="4168517" cy="2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CF9F6D-D309-4598-A6F6-9E98CBFCC892}"/>
              </a:ext>
            </a:extLst>
          </p:cNvPr>
          <p:cNvSpPr/>
          <p:nvPr/>
        </p:nvSpPr>
        <p:spPr>
          <a:xfrm>
            <a:off x="6178" y="476672"/>
            <a:ext cx="7230117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2021-2022 учебного года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7BF782-857D-4B5D-BAE1-F6DDE49E1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3941655"/>
            <a:ext cx="1584176" cy="23407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8A289A-37F3-46AC-B03E-C29CA8DA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941654"/>
            <a:ext cx="1584176" cy="2349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296F5B-7762-43D1-8DDE-19840833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941653"/>
            <a:ext cx="1666402" cy="23493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407252-43C4-4E95-A1D9-820675825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3933056"/>
            <a:ext cx="1666402" cy="23493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F7C62-9111-4221-8DAD-D11D45247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3941654"/>
            <a:ext cx="1800201" cy="234078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F1052D-C907-41E5-A7DF-DD262368AD71}"/>
              </a:ext>
            </a:extLst>
          </p:cNvPr>
          <p:cNvSpPr/>
          <p:nvPr/>
        </p:nvSpPr>
        <p:spPr>
          <a:xfrm>
            <a:off x="1835696" y="1255328"/>
            <a:ext cx="4680520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КазУМОиМЯ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Абылай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хана в отчетном году отпраздновал знаменательную дату – 80-летие университета.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F3C773-74F2-4D03-BB92-83BA89B08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37" y="559305"/>
            <a:ext cx="2335151" cy="193470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AAB104-2035-499E-9CBD-B3241F752A7C}"/>
              </a:ext>
            </a:extLst>
          </p:cNvPr>
          <p:cNvSpPr/>
          <p:nvPr/>
        </p:nvSpPr>
        <p:spPr>
          <a:xfrm>
            <a:off x="198917" y="2648197"/>
            <a:ext cx="874616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КазУМОиМЯ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им.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Абылай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хана -  крупнейший в Республике Казахстан многопрофильный научно-образовательный университет, специализирующийся на подготовке кадров гуманитарного языкового и международного профиля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B76224-45B6-4A0D-9CB8-7A65DB003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20" y="1078949"/>
            <a:ext cx="1678773" cy="1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38F7EF-70FA-4ACE-A97B-23B3ED1D8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8" y="2420888"/>
            <a:ext cx="1323975" cy="12763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A9C4F-4BCE-4B68-AA47-77897D917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5" y="564939"/>
            <a:ext cx="2889512" cy="10297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9CC239-C58D-450D-9074-976EC8E8D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3" y="4116646"/>
            <a:ext cx="2160240" cy="11809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A98EBC-72B8-43F0-B1A1-40EA2C528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5591"/>
            <a:ext cx="3705225" cy="12287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74661C-73DB-42D3-9B8D-0E8C9142295F}"/>
              </a:ext>
            </a:extLst>
          </p:cNvPr>
          <p:cNvSpPr/>
          <p:nvPr/>
        </p:nvSpPr>
        <p:spPr>
          <a:xfrm>
            <a:off x="5455094" y="1700808"/>
            <a:ext cx="3221361" cy="474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+mn-lt"/>
                <a:ea typeface="TimesNewRomanPSMT"/>
                <a:cs typeface="Times New Roman" panose="02020603050405020304" pitchFamily="18" charset="0"/>
              </a:rPr>
              <a:t>По базовым критериям вуз 9 (девятый) год находится в числе участников рейтинга университетов мира рейтингового Агентства «</a:t>
            </a:r>
            <a:r>
              <a:rPr lang="ru-RU" sz="1200" dirty="0" err="1">
                <a:latin typeface="+mn-lt"/>
                <a:ea typeface="TimesNewRomanPSMT"/>
                <a:cs typeface="Times New Roman" panose="02020603050405020304" pitchFamily="18" charset="0"/>
              </a:rPr>
              <a:t>Times</a:t>
            </a:r>
            <a:r>
              <a:rPr lang="ru-RU" sz="1200" dirty="0">
                <a:latin typeface="+mn-l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n-lt"/>
                <a:ea typeface="TimesNewRomanPSMT"/>
                <a:cs typeface="Times New Roman" panose="02020603050405020304" pitchFamily="18" charset="0"/>
              </a:rPr>
              <a:t>Higher</a:t>
            </a:r>
            <a:r>
              <a:rPr lang="ru-RU" sz="1200" dirty="0">
                <a:latin typeface="+mn-l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n-lt"/>
                <a:ea typeface="TimesNewRomanPSMT"/>
                <a:cs typeface="Times New Roman" panose="02020603050405020304" pitchFamily="18" charset="0"/>
              </a:rPr>
              <a:t>QS World University Rankings</a:t>
            </a:r>
            <a:r>
              <a:rPr lang="ru-RU" sz="1200" dirty="0">
                <a:latin typeface="+mn-lt"/>
                <a:ea typeface="TimesNewRomanPSMT"/>
                <a:cs typeface="Times New Roman" panose="02020603050405020304" pitchFamily="18" charset="0"/>
              </a:rPr>
              <a:t>» (Великобритания). </a:t>
            </a: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Вуз расположился на  </a:t>
            </a:r>
            <a:r>
              <a:rPr lang="ru-RU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1001-1200 позиции </a:t>
            </a: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мировом рейтинге университетов QS WUR 2021.</a:t>
            </a:r>
            <a:endParaRPr lang="en-US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2021 году университет улучшил свои позиции в региональном рейтинге университетов QS EECA 2021 и расположился в 221-230 позиции. </a:t>
            </a:r>
            <a:endParaRPr lang="en-US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 2021 года направление «Современные языки» университета впервые расположилось на 301-320 месте мирового предметного рейтинга QS WUR </a:t>
            </a:r>
            <a:r>
              <a:rPr lang="ru-RU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2021: </a:t>
            </a:r>
            <a:r>
              <a:rPr lang="ru-RU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Хотелось бы так же отметить, что всего 2 университета Казахстана смогли попасть в предметный рейтинг по этому направлению.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417F38-9281-437B-95B4-4781517486E0}"/>
              </a:ext>
            </a:extLst>
          </p:cNvPr>
          <p:cNvSpPr/>
          <p:nvPr/>
        </p:nvSpPr>
        <p:spPr>
          <a:xfrm>
            <a:off x="146695" y="1676471"/>
            <a:ext cx="3763317" cy="241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 место среди топа – 20 ВУЗов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РК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Гуманитарные науки – 3 место,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– 8 место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Социальные науки – 5 место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Рейтинге ВУЗов по группам ОП в соответствии с уровнями и направлениями подготовки специалистов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КазУМОиМЯ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 Абылай хана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занял лидирующие первые места по ОП бакалавриата В018 – Подготовка учителей иностранного языка, ОП докторантуры Д059 – Иностранная филология, Д056- Переводческое дело, синхронный перевод.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8C6317-9750-4B50-832C-5296731969BA}"/>
              </a:ext>
            </a:extLst>
          </p:cNvPr>
          <p:cNvSpPr/>
          <p:nvPr/>
        </p:nvSpPr>
        <p:spPr>
          <a:xfrm>
            <a:off x="1528763" y="5303125"/>
            <a:ext cx="3763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базовым направлениям подготовки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КазУМОиМЯ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занял первые места по Переводческому делу  1 место из 33, по ППИЯ – 9/44, ИФ – 4/10, МО – 3/22,  РДГБ – 2/12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809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CF9F6D-D309-4598-A6F6-9E98CBFCC892}"/>
              </a:ext>
            </a:extLst>
          </p:cNvPr>
          <p:cNvSpPr/>
          <p:nvPr/>
        </p:nvSpPr>
        <p:spPr>
          <a:xfrm>
            <a:off x="1259632" y="96638"/>
            <a:ext cx="7230117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показатели 2021-2022 учебного года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32FA30-68D2-45FD-8630-34316CAC093D}"/>
              </a:ext>
            </a:extLst>
          </p:cNvPr>
          <p:cNvSpPr/>
          <p:nvPr/>
        </p:nvSpPr>
        <p:spPr>
          <a:xfrm>
            <a:off x="427364" y="1056294"/>
            <a:ext cx="5358478" cy="81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Международным признанием явилось членство в Академическом союзе, учрежденным Академическим союзом Оксфорда при поддержке Клуба ректоров Европы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4660CB-56AE-4F2B-80FF-BE26EFC6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40845" y="165248"/>
            <a:ext cx="2016225" cy="31262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0F6067-7962-4E35-942D-B31EE42FA4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322" y="2166849"/>
            <a:ext cx="4106637" cy="22322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C51393-C37E-47B9-BDB4-20B336513A30}"/>
              </a:ext>
            </a:extLst>
          </p:cNvPr>
          <p:cNvSpPr/>
          <p:nvPr/>
        </p:nvSpPr>
        <p:spPr>
          <a:xfrm>
            <a:off x="92725" y="4610920"/>
            <a:ext cx="4106637" cy="10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2021-2022 учебный год было заключено 7 договоров о сотрудничестве между ВУЗами, а также 6 договоров о проведении стажировок для докторантов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КазУМОиМЯ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Абылай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хана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AB9A02-9FC2-47E3-B5F8-0145E1667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69" y="6270812"/>
            <a:ext cx="822890" cy="547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B435A5-E594-4743-9E90-4D70A93FA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49" y="5933047"/>
            <a:ext cx="967873" cy="9678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6EFEBE-1BFB-4E9A-A00A-685B7465E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41" y="5838350"/>
            <a:ext cx="967873" cy="3882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5DAAAD-08D3-429C-BA4F-D2DEA104F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51" y="6259887"/>
            <a:ext cx="904753" cy="5311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638FDA9-FA62-4FF9-8C02-5A0FD13413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9" y="6039640"/>
            <a:ext cx="778768" cy="7787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72FE23-3AC4-4D0D-ADF9-6AF724F287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1" y="6034725"/>
            <a:ext cx="555221" cy="7645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C871EF-BDB8-4736-8924-6B4D2FBA10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80" y="5890408"/>
            <a:ext cx="1008112" cy="33431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7AF6F8-DC9A-4E86-8872-89D6DA50252E}"/>
              </a:ext>
            </a:extLst>
          </p:cNvPr>
          <p:cNvSpPr/>
          <p:nvPr/>
        </p:nvSpPr>
        <p:spPr>
          <a:xfrm>
            <a:off x="4641022" y="2828635"/>
            <a:ext cx="2077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+mn-lt"/>
              </a:rPr>
              <a:t>Научно-исследовательская работа д.ф.н., Академика НАН РК </a:t>
            </a:r>
            <a:r>
              <a:rPr lang="ru-RU" sz="1400" dirty="0" err="1">
                <a:solidFill>
                  <a:schemeClr val="bg1"/>
                </a:solidFill>
                <a:latin typeface="+mn-lt"/>
              </a:rPr>
              <a:t>Кунанбаевой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С.С. «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Competence-based modelling of professional foreign language education» (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Компетентностное моделирование профессионального иноязычного образования) получила награду в номинации «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Best Research Book»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9E93A-9FBD-4990-A242-B9F1022FBD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89" y="3056292"/>
            <a:ext cx="2077968" cy="31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C47088-47DA-4E1C-907B-59FF9C9D9F17}"/>
              </a:ext>
            </a:extLst>
          </p:cNvPr>
          <p:cNvSpPr/>
          <p:nvPr/>
        </p:nvSpPr>
        <p:spPr>
          <a:xfrm>
            <a:off x="1475656" y="116632"/>
            <a:ext cx="7056784" cy="3838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НАУЧНО-ИССЛЕДОВАТЕЛЬСКАЯ ДЕЯТЕЛЬНОСТЬ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0188AF-7FAD-4EDF-A990-275CA46A9F4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1622"/>
            <a:ext cx="4320480" cy="25957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207AD1A-F06E-4EEF-A19D-7814738DB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43222"/>
              </p:ext>
            </p:extLst>
          </p:nvPr>
        </p:nvGraphicFramePr>
        <p:xfrm>
          <a:off x="4427985" y="4005064"/>
          <a:ext cx="4536504" cy="2595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482140338"/>
                    </a:ext>
                  </a:extLst>
                </a:gridCol>
              </a:tblGrid>
              <a:tr h="576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311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НИИПШ №1 «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Межкультурная коммуникация и функционально-прагматические исследования языков и культур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22970"/>
                  </a:ext>
                </a:extLst>
              </a:tr>
              <a:tr h="865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3115" algn="l"/>
                        </a:tabLst>
                      </a:pPr>
                      <a:r>
                        <a:rPr lang="ru-RU" sz="1100" dirty="0">
                          <a:effectLst/>
                        </a:rPr>
                        <a:t>НИИПШ №2 «Модернизация иноязычного образования, ее современные теоретико-интегративные основы и методология его интерактивно- </a:t>
                      </a:r>
                      <a:r>
                        <a:rPr lang="ru-RU" sz="1100" dirty="0" err="1">
                          <a:effectLst/>
                        </a:rPr>
                        <a:t>компетентностного</a:t>
                      </a:r>
                      <a:r>
                        <a:rPr lang="ru-RU" sz="1100" dirty="0">
                          <a:effectLst/>
                        </a:rPr>
                        <a:t> моделирования».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7188"/>
                  </a:ext>
                </a:extLst>
              </a:tr>
              <a:tr h="576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311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НИИПШ №3 «Мировая политика, международно-интегративная и геополитические процессы современности».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52789"/>
                  </a:ext>
                </a:extLst>
              </a:tr>
              <a:tr h="576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3115" algn="l"/>
                        </a:tabLst>
                      </a:pPr>
                      <a:r>
                        <a:rPr lang="ru-RU" sz="1100" dirty="0">
                          <a:effectLst/>
                        </a:rPr>
                        <a:t>НИИПШ №4 «Модернизация </a:t>
                      </a:r>
                      <a:r>
                        <a:rPr lang="ru-RU" sz="1100" dirty="0" err="1">
                          <a:effectLst/>
                        </a:rPr>
                        <a:t>социоэкономики</a:t>
                      </a:r>
                      <a:r>
                        <a:rPr lang="ru-RU" sz="1100" dirty="0">
                          <a:effectLst/>
                        </a:rPr>
                        <a:t> и современные геоэкономические тенденции».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64305"/>
                  </a:ext>
                </a:extLst>
              </a:tr>
            </a:tbl>
          </a:graphicData>
        </a:graphic>
      </p:graphicFrame>
      <p:pic>
        <p:nvPicPr>
          <p:cNvPr id="12" name="Рисунок 11" descr="Ученый">
            <a:extLst>
              <a:ext uri="{FF2B5EF4-FFF2-40B4-BE49-F238E27FC236}">
                <a16:creationId xmlns:a16="http://schemas.microsoft.com/office/drawing/2014/main" id="{42DF12DB-DD65-44B6-9A0E-5D9459D1A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83961" y="2880029"/>
            <a:ext cx="914400" cy="914400"/>
          </a:xfrm>
          <a:prstGeom prst="rect">
            <a:avLst/>
          </a:prstGeom>
        </p:spPr>
      </p:pic>
      <p:pic>
        <p:nvPicPr>
          <p:cNvPr id="14" name="Рисунок 13" descr="Академическая шапочка">
            <a:extLst>
              <a:ext uri="{FF2B5EF4-FFF2-40B4-BE49-F238E27FC236}">
                <a16:creationId xmlns:a16="http://schemas.microsoft.com/office/drawing/2014/main" id="{CE37D967-DEE8-4AE7-9BE5-D7D9FD9262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60227" y="1821246"/>
            <a:ext cx="914400" cy="914400"/>
          </a:xfrm>
          <a:prstGeom prst="rect">
            <a:avLst/>
          </a:prstGeom>
        </p:spPr>
      </p:pic>
      <p:pic>
        <p:nvPicPr>
          <p:cNvPr id="16" name="Рисунок 15" descr="Книги">
            <a:extLst>
              <a:ext uri="{FF2B5EF4-FFF2-40B4-BE49-F238E27FC236}">
                <a16:creationId xmlns:a16="http://schemas.microsoft.com/office/drawing/2014/main" id="{6E6BE99E-86A7-4580-A055-6F204468F4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95861" y="858215"/>
            <a:ext cx="914400" cy="914400"/>
          </a:xfrm>
          <a:prstGeom prst="rect">
            <a:avLst/>
          </a:prstGeom>
        </p:spPr>
      </p:pic>
      <p:pic>
        <p:nvPicPr>
          <p:cNvPr id="18" name="Рисунок 17" descr="Карандаш">
            <a:extLst>
              <a:ext uri="{FF2B5EF4-FFF2-40B4-BE49-F238E27FC236}">
                <a16:creationId xmlns:a16="http://schemas.microsoft.com/office/drawing/2014/main" id="{537DE3A8-AF30-4708-94A4-A1EA7F29BB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4056" y="1916998"/>
            <a:ext cx="805313" cy="1018146"/>
          </a:xfrm>
          <a:prstGeom prst="rect">
            <a:avLst/>
          </a:prstGeom>
        </p:spPr>
      </p:pic>
      <p:pic>
        <p:nvPicPr>
          <p:cNvPr id="20" name="Рисунок 19" descr="Глобус">
            <a:extLst>
              <a:ext uri="{FF2B5EF4-FFF2-40B4-BE49-F238E27FC236}">
                <a16:creationId xmlns:a16="http://schemas.microsoft.com/office/drawing/2014/main" id="{0090664E-9776-4C3E-BE63-287C3CDD3D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4056" y="795405"/>
            <a:ext cx="914400" cy="914400"/>
          </a:xfrm>
          <a:prstGeom prst="rect">
            <a:avLst/>
          </a:prstGeom>
        </p:spPr>
      </p:pic>
      <p:pic>
        <p:nvPicPr>
          <p:cNvPr id="22" name="Рисунок 21" descr="Монеты">
            <a:extLst>
              <a:ext uri="{FF2B5EF4-FFF2-40B4-BE49-F238E27FC236}">
                <a16:creationId xmlns:a16="http://schemas.microsoft.com/office/drawing/2014/main" id="{9DA84495-BE50-4781-8363-E8E8DED8F7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-25675" y="2946031"/>
            <a:ext cx="914400" cy="91440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52A1CD8-39BD-4FAB-91D3-DA628744ED56}"/>
              </a:ext>
            </a:extLst>
          </p:cNvPr>
          <p:cNvSpPr/>
          <p:nvPr/>
        </p:nvSpPr>
        <p:spPr>
          <a:xfrm>
            <a:off x="909369" y="3251426"/>
            <a:ext cx="3574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финансирования НИР в 2021-2022 году составляет 138 822 547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тг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 увеличился на 55 821 662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тг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в 4 раза по сравнению с 2019-2020 уч. годом. </a:t>
            </a:r>
            <a:endParaRPr lang="ru-RU" sz="10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0DDAD71-E2A4-4D86-A699-CDDCB818A186}"/>
              </a:ext>
            </a:extLst>
          </p:cNvPr>
          <p:cNvSpPr/>
          <p:nvPr/>
        </p:nvSpPr>
        <p:spPr>
          <a:xfrm>
            <a:off x="5370477" y="780771"/>
            <a:ext cx="34382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2 журнала вошли в перечень КОКСНВО</a:t>
            </a:r>
          </a:p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Было опубликовано в Вестниках 270 научных работ. Серии журнала входят в Казахстанскую базу цитирования и имеют 0,1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импакт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-фактор в 2021 году.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+mn-lt"/>
              </a:rPr>
              <a:t>3 Диссовета по 5 направлениям подготовки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2DE344A-2639-43EE-8BF0-BE5BBDB1AA8B}"/>
              </a:ext>
            </a:extLst>
          </p:cNvPr>
          <p:cNvSpPr/>
          <p:nvPr/>
        </p:nvSpPr>
        <p:spPr>
          <a:xfrm>
            <a:off x="5370477" y="2031738"/>
            <a:ext cx="3350104" cy="612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ППС КазУМОиМЯ получили 32 награды международного, республиканского и регионального уровня.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168525A-8880-4621-9AC5-063212E1EB14}"/>
              </a:ext>
            </a:extLst>
          </p:cNvPr>
          <p:cNvSpPr/>
          <p:nvPr/>
        </p:nvSpPr>
        <p:spPr>
          <a:xfrm>
            <a:off x="858325" y="1652152"/>
            <a:ext cx="347983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опубликовано всего 777 научных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</a:t>
            </a:r>
            <a:r>
              <a:rPr lang="kk-KZ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 из которых в журналах с ненулевым-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-фактором (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изданных в таких источниках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статей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 статей.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в зарубежных научных журналах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</a:t>
            </a:r>
            <a:r>
              <a:rPr lang="kk-KZ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журналах, входящих в перечень КОКСОН,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319 научных статей опубликованных в различных изданиях РК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монографи</a:t>
            </a:r>
            <a:r>
              <a:rPr lang="kk-KZ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111 учебников.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36C4A2B-81C5-40D1-A5D6-681F56391ED2}"/>
              </a:ext>
            </a:extLst>
          </p:cNvPr>
          <p:cNvSpPr/>
          <p:nvPr/>
        </p:nvSpPr>
        <p:spPr>
          <a:xfrm>
            <a:off x="5282378" y="2830406"/>
            <a:ext cx="3438203" cy="119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организовано 16 научных конференций, среди них 7 международных научно-практических конференций, с участием ведущих зарубежных ученых по различным направлениям, 6 республиканских и 3 научные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конференци</a:t>
            </a:r>
            <a:r>
              <a:rPr lang="kk-KZ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регионального уровня. За последние пять лет статистика по проведению научных конференций увеличилась в два раза.</a:t>
            </a:r>
            <a:r>
              <a:rPr lang="ru-RU" sz="9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Всего наши ученные были задействованы в 119 научных мероприятиях.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FCD735-5F9D-48B5-8369-6FCD1B0DF60F}"/>
              </a:ext>
            </a:extLst>
          </p:cNvPr>
          <p:cNvSpPr/>
          <p:nvPr/>
        </p:nvSpPr>
        <p:spPr>
          <a:xfrm>
            <a:off x="831257" y="557023"/>
            <a:ext cx="343820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разрабатывалось 4 научных исследования по линии МНВО РК.</a:t>
            </a: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зарегистрировано 14 инициативных, </a:t>
            </a:r>
            <a:r>
              <a:rPr lang="ru-RU" sz="1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внутривузовских</a:t>
            </a:r>
            <a:r>
              <a:rPr lang="ru-RU" sz="1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(в т.ч. хоздоговорных) научных тем, прошедших регистрацию в НЦГНТЭ.</a:t>
            </a:r>
            <a:endParaRPr lang="ru-RU" sz="1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 (</a:t>
            </a:r>
            <a:r>
              <a:rPr lang="kk-K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пять) международных проекта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2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A70C224-1CA0-4B4C-B44A-8070FF26D3DC}"/>
              </a:ext>
            </a:extLst>
          </p:cNvPr>
          <p:cNvGrpSpPr/>
          <p:nvPr/>
        </p:nvGrpSpPr>
        <p:grpSpPr>
          <a:xfrm>
            <a:off x="683568" y="620688"/>
            <a:ext cx="8064896" cy="5472608"/>
            <a:chOff x="683568" y="620688"/>
            <a:chExt cx="8064896" cy="5760640"/>
          </a:xfrm>
          <a:solidFill>
            <a:schemeClr val="accent4"/>
          </a:solidFill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FB287CD-D608-4906-A0ED-0E26F0982805}"/>
                </a:ext>
              </a:extLst>
            </p:cNvPr>
            <p:cNvSpPr/>
            <p:nvPr/>
          </p:nvSpPr>
          <p:spPr>
            <a:xfrm>
              <a:off x="1259632" y="620688"/>
              <a:ext cx="6912768" cy="432048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Учебно-методическое объединение (УМО) – Группа управления проектами (ГУП)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6E50742-B450-4889-9F9C-381C6DEA19EB}"/>
                </a:ext>
              </a:extLst>
            </p:cNvPr>
            <p:cNvSpPr/>
            <p:nvPr/>
          </p:nvSpPr>
          <p:spPr>
            <a:xfrm>
              <a:off x="2339752" y="1196752"/>
              <a:ext cx="4752528" cy="648072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Руководитель ГУП – Председатель УМО </a:t>
              </a:r>
            </a:p>
            <a:p>
              <a:pPr algn="ctr"/>
              <a:r>
                <a:rPr lang="ru-RU" sz="1200" b="1" dirty="0"/>
                <a:t>Ректор </a:t>
              </a:r>
              <a:r>
                <a:rPr lang="ru-RU" sz="1200" b="1" dirty="0" err="1"/>
                <a:t>КазУМОиМЯ</a:t>
              </a:r>
              <a:r>
                <a:rPr lang="ru-RU" sz="1200" b="1" dirty="0"/>
                <a:t> им. </a:t>
              </a:r>
              <a:r>
                <a:rPr lang="ru-RU" sz="1200" b="1" dirty="0" err="1"/>
                <a:t>Абылай</a:t>
              </a:r>
              <a:r>
                <a:rPr lang="ru-RU" sz="1200" b="1" dirty="0"/>
                <a:t> хана </a:t>
              </a:r>
            </a:p>
            <a:p>
              <a:pPr algn="ctr"/>
              <a:r>
                <a:rPr lang="ru-RU" sz="1200" b="1" dirty="0" err="1"/>
                <a:t>Кунанбаева</a:t>
              </a:r>
              <a:r>
                <a:rPr lang="ru-RU" sz="1200" b="1" dirty="0"/>
                <a:t> С.С.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3CA5CBC-5E80-4CC2-8328-CFD3D7E5B726}"/>
                </a:ext>
              </a:extLst>
            </p:cNvPr>
            <p:cNvSpPr/>
            <p:nvPr/>
          </p:nvSpPr>
          <p:spPr>
            <a:xfrm>
              <a:off x="6156176" y="2132856"/>
              <a:ext cx="2088232" cy="648072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Администратор ГУП – Секретарь УМО</a:t>
              </a:r>
            </a:p>
            <a:p>
              <a:pPr algn="ctr"/>
              <a:r>
                <a:rPr lang="ru-RU" sz="1200" b="1" dirty="0" err="1"/>
                <a:t>Токтасынова</a:t>
              </a:r>
              <a:r>
                <a:rPr lang="ru-RU" sz="1200" b="1" dirty="0"/>
                <a:t> А.Ж.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4ED1206-28D9-4CB0-9849-60506C9CA565}"/>
                </a:ext>
              </a:extLst>
            </p:cNvPr>
            <p:cNvSpPr/>
            <p:nvPr/>
          </p:nvSpPr>
          <p:spPr>
            <a:xfrm>
              <a:off x="971600" y="2132856"/>
              <a:ext cx="4824536" cy="648072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/>
                <a:t>Заместитель Председателя ГУП</a:t>
              </a:r>
            </a:p>
            <a:p>
              <a:pPr algn="ctr"/>
              <a:r>
                <a:rPr lang="ru-RU" sz="1200" b="1" dirty="0"/>
                <a:t>Проректор по УМР </a:t>
              </a:r>
              <a:r>
                <a:rPr lang="ru-RU" sz="1200" b="1" dirty="0" err="1"/>
                <a:t>КазУМОиМЯ</a:t>
              </a:r>
              <a:r>
                <a:rPr lang="ru-RU" sz="1200" b="1" dirty="0"/>
                <a:t> им. </a:t>
              </a:r>
              <a:r>
                <a:rPr lang="ru-RU" sz="1200" b="1" dirty="0" err="1"/>
                <a:t>Абылай</a:t>
              </a:r>
              <a:r>
                <a:rPr lang="ru-RU" sz="1200" b="1" dirty="0"/>
                <a:t> хана </a:t>
              </a:r>
            </a:p>
            <a:p>
              <a:pPr algn="ctr"/>
              <a:r>
                <a:rPr lang="ru-RU" sz="1200" b="1" dirty="0" err="1"/>
                <a:t>Кульгильдинова</a:t>
              </a:r>
              <a:r>
                <a:rPr lang="ru-RU" sz="1200" b="1" dirty="0"/>
                <a:t> Т.А.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85AE3F6-9350-4AE6-BB18-A62DFCBA9B32}"/>
                </a:ext>
              </a:extLst>
            </p:cNvPr>
            <p:cNvSpPr/>
            <p:nvPr/>
          </p:nvSpPr>
          <p:spPr>
            <a:xfrm>
              <a:off x="683568" y="3068960"/>
              <a:ext cx="8064896" cy="72008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КОМАНДА ГУП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B4A2CAA-308D-450E-9019-BF6115712AED}"/>
                </a:ext>
              </a:extLst>
            </p:cNvPr>
            <p:cNvSpPr/>
            <p:nvPr/>
          </p:nvSpPr>
          <p:spPr>
            <a:xfrm>
              <a:off x="683568" y="4005064"/>
              <a:ext cx="3096344" cy="576064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Представители 34 ВУЗов РК – 74 чел.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3F7C782-5F6E-4C50-9840-F4CFA156C3BC}"/>
                </a:ext>
              </a:extLst>
            </p:cNvPr>
            <p:cNvSpPr/>
            <p:nvPr/>
          </p:nvSpPr>
          <p:spPr>
            <a:xfrm>
              <a:off x="5652120" y="4005064"/>
              <a:ext cx="3096344" cy="576064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По рекомендации МНВО РК учителя англ. языка </a:t>
              </a:r>
              <a:r>
                <a:rPr lang="ru-RU" sz="1400" b="1" dirty="0" err="1"/>
                <a:t>г.Алматы</a:t>
              </a:r>
              <a:r>
                <a:rPr lang="ru-RU" sz="1400" b="1" dirty="0"/>
                <a:t> – 6 чел.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EA68B55-6607-4A3E-AFC7-2AB82F00FC6A}"/>
                </a:ext>
              </a:extLst>
            </p:cNvPr>
            <p:cNvSpPr/>
            <p:nvPr/>
          </p:nvSpPr>
          <p:spPr>
            <a:xfrm>
              <a:off x="5652120" y="4797152"/>
              <a:ext cx="3096344" cy="72008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Представители ГО и неправительственных организации – 3 чел.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1C3301D-0BE9-4A82-97F9-E096E311C4F5}"/>
                </a:ext>
              </a:extLst>
            </p:cNvPr>
            <p:cNvSpPr/>
            <p:nvPr/>
          </p:nvSpPr>
          <p:spPr>
            <a:xfrm>
              <a:off x="683568" y="5805264"/>
              <a:ext cx="3096344" cy="576064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Представители ассоциаций работодателей, НПП «</a:t>
              </a:r>
              <a:r>
                <a:rPr lang="ru-RU" sz="1400" b="1" dirty="0" err="1"/>
                <a:t>Атамекен</a:t>
              </a:r>
              <a:r>
                <a:rPr lang="ru-RU" sz="1400" b="1"/>
                <a:t>» - 1 чел.</a:t>
              </a:r>
              <a:endParaRPr lang="ru-RU" sz="1400" b="1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7A341BB-33A9-4445-A98D-E53F7764AA69}"/>
                </a:ext>
              </a:extLst>
            </p:cNvPr>
            <p:cNvSpPr/>
            <p:nvPr/>
          </p:nvSpPr>
          <p:spPr>
            <a:xfrm>
              <a:off x="5652120" y="5805264"/>
              <a:ext cx="3096344" cy="576064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Зарубежные эксперты в области высшего образования - 4 чел.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49B229A-BD95-4548-B39F-C99AC190EF87}"/>
                </a:ext>
              </a:extLst>
            </p:cNvPr>
            <p:cNvSpPr/>
            <p:nvPr/>
          </p:nvSpPr>
          <p:spPr>
            <a:xfrm>
              <a:off x="683568" y="4797152"/>
              <a:ext cx="3096344" cy="72008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Представители  Назарбаев интеллектуальной школы ХБН – 1 чел.</a:t>
              </a: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F3B0182-90C7-40FF-9CB3-67A47808EAF3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716016" y="3789040"/>
              <a:ext cx="0" cy="2304256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3E21907-148B-45CB-9A52-2A7C47757394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3779912" y="4293096"/>
              <a:ext cx="187220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1EC6130-79D7-419F-8C52-DEFF8C7AC4EF}"/>
                </a:ext>
              </a:extLst>
            </p:cNvPr>
            <p:cNvCxnSpPr/>
            <p:nvPr/>
          </p:nvCxnSpPr>
          <p:spPr>
            <a:xfrm>
              <a:off x="3779912" y="5229200"/>
              <a:ext cx="187220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47A7E647-816E-4E11-980C-C07131A6EDA7}"/>
                </a:ext>
              </a:extLst>
            </p:cNvPr>
            <p:cNvCxnSpPr/>
            <p:nvPr/>
          </p:nvCxnSpPr>
          <p:spPr>
            <a:xfrm>
              <a:off x="3779912" y="6093296"/>
              <a:ext cx="1872208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10A6EC9-B5D0-4726-9A2D-EB6F5A8E1AAB}"/>
                </a:ext>
              </a:extLst>
            </p:cNvPr>
            <p:cNvCxnSpPr/>
            <p:nvPr/>
          </p:nvCxnSpPr>
          <p:spPr>
            <a:xfrm>
              <a:off x="4716016" y="2780928"/>
              <a:ext cx="0" cy="288032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118B49A-B7AF-4E15-9FB5-DEDBF6F62796}"/>
                </a:ext>
              </a:extLst>
            </p:cNvPr>
            <p:cNvCxnSpPr/>
            <p:nvPr/>
          </p:nvCxnSpPr>
          <p:spPr>
            <a:xfrm>
              <a:off x="4716016" y="1844824"/>
              <a:ext cx="0" cy="288032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AFCEB83A-82B8-4BD3-AE22-B22ABF66F23C}"/>
                </a:ext>
              </a:extLst>
            </p:cNvPr>
            <p:cNvCxnSpPr>
              <a:stCxn id="10" idx="3"/>
              <a:endCxn id="9" idx="1"/>
            </p:cNvCxnSpPr>
            <p:nvPr/>
          </p:nvCxnSpPr>
          <p:spPr>
            <a:xfrm>
              <a:off x="5796136" y="2456892"/>
              <a:ext cx="360040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37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F6980E2-971D-4BEB-85D6-15EB177AA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181653"/>
              </p:ext>
            </p:extLst>
          </p:nvPr>
        </p:nvGraphicFramePr>
        <p:xfrm>
          <a:off x="107504" y="764704"/>
          <a:ext cx="4968552" cy="301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B712EB0-B777-4AA2-9C9C-35EA4C077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24109"/>
              </p:ext>
            </p:extLst>
          </p:nvPr>
        </p:nvGraphicFramePr>
        <p:xfrm>
          <a:off x="899592" y="4108238"/>
          <a:ext cx="6077585" cy="729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920">
                  <a:extLst>
                    <a:ext uri="{9D8B030D-6E8A-4147-A177-3AD203B41FA5}">
                      <a16:colId xmlns:a16="http://schemas.microsoft.com/office/drawing/2014/main" val="3078827529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576875688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138176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3415329100"/>
                    </a:ext>
                  </a:extLst>
                </a:gridCol>
              </a:tblGrid>
              <a:tr h="243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Грант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Договор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75275"/>
                  </a:ext>
                </a:extLst>
              </a:tr>
              <a:tr h="243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1641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468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1173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634569"/>
                  </a:ext>
                </a:extLst>
              </a:tr>
              <a:tr h="243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</a:rPr>
                        <a:t>21-2022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1570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</a:rPr>
                        <a:t>296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00" dirty="0">
                          <a:effectLst/>
                        </a:rPr>
                        <a:t>1274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7489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40C9C51-3940-4AD1-84F4-4E020154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779366"/>
            <a:ext cx="355039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Прием обучающихся по бакалавриату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D946FB-E3E6-40D4-A9BE-D7C3DB02E209}"/>
              </a:ext>
            </a:extLst>
          </p:cNvPr>
          <p:cNvSpPr/>
          <p:nvPr/>
        </p:nvSpPr>
        <p:spPr>
          <a:xfrm>
            <a:off x="1331640" y="146906"/>
            <a:ext cx="7056784" cy="3838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АКАДЕМИЧЕСКАЯ ДЕЯТЕЛЬНОСТЬ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C671DD-8972-4D5B-AA1C-CFF2160D9031}"/>
              </a:ext>
            </a:extLst>
          </p:cNvPr>
          <p:cNvSpPr/>
          <p:nvPr/>
        </p:nvSpPr>
        <p:spPr>
          <a:xfrm>
            <a:off x="5580112" y="5012666"/>
            <a:ext cx="3203848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качественная структура успеваемости от 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80% до 85%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02EE6E-ECD6-4CB7-A230-B266EFDF75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04048" y="764704"/>
            <a:ext cx="397417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0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4C0EDA-6014-4FFF-BB83-54E83B1DEB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848872" cy="4693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24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03909"/>
            <a:ext cx="4445677" cy="37047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 b="6492"/>
          <a:stretch/>
        </p:blipFill>
        <p:spPr>
          <a:xfrm>
            <a:off x="4453730" y="764704"/>
            <a:ext cx="4543239" cy="2808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r="18251" b="34830"/>
          <a:stretch/>
        </p:blipFill>
        <p:spPr>
          <a:xfrm>
            <a:off x="5023773" y="3861047"/>
            <a:ext cx="4012723" cy="24482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1"/>
          <a:stretch/>
        </p:blipFill>
        <p:spPr>
          <a:xfrm>
            <a:off x="446745" y="4448010"/>
            <a:ext cx="5860522" cy="2298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63" y="2750279"/>
            <a:ext cx="5224334" cy="2459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7" y="231008"/>
            <a:ext cx="867344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ЕДИНЫЙ  ИНФОРМАЦИОННЫЙ ЦИФРОВОЙ МЕНЕДЖМЕНТ</a:t>
            </a:r>
          </a:p>
        </p:txBody>
      </p:sp>
    </p:spTree>
    <p:extLst>
      <p:ext uri="{BB962C8B-B14F-4D97-AF65-F5344CB8AC3E}">
        <p14:creationId xmlns:p14="http://schemas.microsoft.com/office/powerpoint/2010/main" val="2653185568"/>
      </p:ext>
    </p:extLst>
  </p:cSld>
  <p:clrMapOvr>
    <a:masterClrMapping/>
  </p:clrMapOvr>
</p:sld>
</file>

<file path=ppt/theme/theme1.xml><?xml version="1.0" encoding="utf-8"?>
<a:theme xmlns:a="http://schemas.openxmlformats.org/drawingml/2006/main" name="докла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</Template>
  <TotalTime>15182</TotalTime>
  <Words>811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TimesNewRomanPSMT</vt:lpstr>
      <vt:lpstr>Wingdings</vt:lpstr>
      <vt:lpstr>доклад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Аида</dc:creator>
  <cp:lastModifiedBy>HP</cp:lastModifiedBy>
  <cp:revision>1503</cp:revision>
  <cp:lastPrinted>2023-01-12T10:47:39Z</cp:lastPrinted>
  <dcterms:created xsi:type="dcterms:W3CDTF">2010-11-04T08:55:47Z</dcterms:created>
  <dcterms:modified xsi:type="dcterms:W3CDTF">2023-02-09T05:10:18Z</dcterms:modified>
</cp:coreProperties>
</file>